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ransition>
    <p:comb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214290"/>
            <a:ext cx="5531654" cy="2613033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Наполеон Бонапарт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7686" y="4714884"/>
            <a:ext cx="378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Підготувала</a:t>
            </a:r>
          </a:p>
          <a:p>
            <a:r>
              <a:rPr lang="uk-UA" sz="2400" dirty="0" smtClean="0"/>
              <a:t>Учениця 9-Б класу </a:t>
            </a:r>
          </a:p>
          <a:p>
            <a:r>
              <a:rPr lang="uk-UA" sz="2400" dirty="0" smtClean="0"/>
              <a:t>СЗШ № 37</a:t>
            </a:r>
          </a:p>
          <a:p>
            <a:r>
              <a:rPr lang="uk-UA" sz="2400" dirty="0" smtClean="0"/>
              <a:t>М. Дніпропетровська</a:t>
            </a:r>
          </a:p>
          <a:p>
            <a:r>
              <a:rPr lang="uk-UA" sz="2400" dirty="0" smtClean="0"/>
              <a:t>Шуміліна Олександра </a:t>
            </a:r>
            <a:endParaRPr lang="ru-RU" sz="2400" dirty="0"/>
          </a:p>
        </p:txBody>
      </p:sp>
      <p:pic>
        <p:nvPicPr>
          <p:cNvPr id="1026" name="Picture 2" descr="C:\Users\TanuFkaa\Desktop\Andrea-Appia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857232"/>
            <a:ext cx="3857652" cy="5188010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920880" cy="980728"/>
          </a:xfrm>
        </p:spPr>
        <p:txBody>
          <a:bodyPr>
            <a:normAutofit/>
          </a:bodyPr>
          <a:lstStyle/>
          <a:p>
            <a:pPr marL="0" algn="ctr"/>
            <a:r>
              <a:rPr lang="uk-UA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Кінець імперії</a:t>
            </a:r>
            <a:endParaRPr lang="ru-RU" sz="4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1872208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Під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час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воєнної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кампанії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1813-1814рр.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армія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Наполеона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завдала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кілька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поразок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військам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Шостої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антифранцузької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коаліції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однак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у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вирішальній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Лейпцигські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битві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(«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битві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народів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 1813р.)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Наполеонівські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війська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були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розбиті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Після вступу союзницьких військ у квітні 1814р. у Париж, Наполеон 6 квітня зрікся престолу. Переможці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зберегли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йому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титул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імператора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передали в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управління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острів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Ельба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8" name="Picture 2" descr="D:\Сашино\История\imgpress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 t="21485"/>
          <a:stretch>
            <a:fillRect/>
          </a:stretch>
        </p:blipFill>
        <p:spPr bwMode="auto">
          <a:xfrm>
            <a:off x="1115616" y="2780928"/>
            <a:ext cx="6768752" cy="3874254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marL="0" algn="ctr"/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Сто </a:t>
            </a:r>
            <a:r>
              <a:rPr lang="ru-RU" sz="5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днів</a:t>
            </a:r>
            <a:endParaRPr lang="ru-RU" sz="5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17232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000" dirty="0" smtClean="0"/>
              <a:t>В </a:t>
            </a:r>
            <a:r>
              <a:rPr lang="ru-RU" sz="2000" dirty="0" smtClean="0"/>
              <a:t>1815р. Наполеон </a:t>
            </a:r>
            <a:r>
              <a:rPr lang="ru-RU" sz="2000" dirty="0" err="1" smtClean="0"/>
              <a:t>зробив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спробу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повернути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владу</a:t>
            </a:r>
            <a:r>
              <a:rPr lang="ru-RU" sz="2000" dirty="0" smtClean="0"/>
              <a:t> (Сто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),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, </a:t>
            </a:r>
            <a:r>
              <a:rPr lang="ru-RU" sz="2000" dirty="0" err="1" smtClean="0"/>
              <a:t>зазнавши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поразки</a:t>
            </a:r>
            <a:r>
              <a:rPr lang="ru-RU" sz="2000" dirty="0" smtClean="0"/>
              <a:t> в </a:t>
            </a:r>
            <a:r>
              <a:rPr lang="ru-RU" sz="2000" dirty="0" err="1" smtClean="0"/>
              <a:t>битві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Ватерлоо (18.06.1815), Наполеон </a:t>
            </a:r>
            <a:r>
              <a:rPr lang="ru-RU" sz="2000" dirty="0" err="1" smtClean="0"/>
              <a:t>вдруге</a:t>
            </a:r>
            <a:r>
              <a:rPr lang="ru-RU" sz="2000" dirty="0" smtClean="0"/>
              <a:t> </a:t>
            </a:r>
            <a:r>
              <a:rPr lang="ru-RU" sz="2000" dirty="0" err="1" smtClean="0"/>
              <a:t>зрікся</a:t>
            </a:r>
            <a:r>
              <a:rPr lang="ru-RU" sz="2000" dirty="0" smtClean="0"/>
              <a:t> престолу (22.06.1815).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засланий</a:t>
            </a:r>
            <a:r>
              <a:rPr lang="ru-RU" sz="2000" dirty="0" smtClean="0"/>
              <a:t> на </a:t>
            </a:r>
            <a:r>
              <a:rPr lang="ru-RU" sz="2000" dirty="0" err="1" smtClean="0"/>
              <a:t>острів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Святої</a:t>
            </a:r>
            <a:r>
              <a:rPr lang="ru-RU" sz="2000" dirty="0" smtClean="0"/>
              <a:t> </a:t>
            </a:r>
            <a:r>
              <a:rPr lang="ru-RU" sz="2000" dirty="0" err="1" smtClean="0"/>
              <a:t>Єлени</a:t>
            </a:r>
            <a:r>
              <a:rPr lang="ru-RU" sz="2000" dirty="0" smtClean="0"/>
              <a:t>, де </a:t>
            </a:r>
            <a:r>
              <a:rPr lang="ru-RU" sz="2000" dirty="0" err="1" smtClean="0"/>
              <a:t>і</a:t>
            </a:r>
            <a:r>
              <a:rPr lang="ru-RU" sz="2000" dirty="0" smtClean="0"/>
              <a:t> помер. У </a:t>
            </a:r>
            <a:r>
              <a:rPr lang="ru-RU" sz="2000" dirty="0" smtClean="0"/>
              <a:t>1840р.</a:t>
            </a:r>
            <a:r>
              <a:rPr lang="ru-RU" sz="2000" dirty="0" smtClean="0"/>
              <a:t> прах Наполеона перевезено до Парижа. </a:t>
            </a:r>
            <a:r>
              <a:rPr lang="ru-RU" sz="2000" dirty="0" err="1" smtClean="0"/>
              <a:t>Імператора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поховано</a:t>
            </a:r>
            <a:r>
              <a:rPr lang="ru-RU" sz="2000" dirty="0" smtClean="0"/>
              <a:t> в </a:t>
            </a:r>
            <a:r>
              <a:rPr lang="ru-RU" sz="2000" dirty="0" err="1" smtClean="0"/>
              <a:t>Домі</a:t>
            </a:r>
            <a:r>
              <a:rPr lang="ru-RU" sz="2000" dirty="0" smtClean="0"/>
              <a:t> </a:t>
            </a:r>
            <a:r>
              <a:rPr lang="ru-RU" sz="2000" dirty="0" err="1" smtClean="0"/>
              <a:t>Інвалідів</a:t>
            </a:r>
            <a:r>
              <a:rPr lang="ru-RU" sz="2000" dirty="0" smtClean="0"/>
              <a:t> у </a:t>
            </a:r>
            <a:r>
              <a:rPr lang="ru-RU" sz="2000" dirty="0" err="1" smtClean="0"/>
              <a:t>Парижі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026" name="Picture 2" descr="D:\Сашино\История\IMG_4583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 t="5992" b="13109"/>
          <a:stretch>
            <a:fillRect/>
          </a:stretch>
        </p:blipFill>
        <p:spPr bwMode="auto">
          <a:xfrm>
            <a:off x="1475656" y="2996952"/>
            <a:ext cx="6048672" cy="3480553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D:\Сашино\История\800px-Napoleon_Wa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188640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Дякую</a:t>
            </a:r>
            <a:r>
              <a:rPr lang="ru-RU" sz="44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за </a:t>
            </a:r>
            <a:r>
              <a:rPr lang="ru-RU" sz="4400" i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увагу</a:t>
            </a:r>
            <a:r>
              <a:rPr lang="ru-RU" sz="44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!</a:t>
            </a:r>
            <a:endParaRPr lang="ru-RU" sz="4400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3186106" cy="1089828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Зміст:</a:t>
            </a:r>
            <a: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6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 marL="578358" indent="-514350">
              <a:buAutoNum type="arabicPeriod"/>
            </a:pPr>
            <a:r>
              <a:rPr lang="uk-UA" sz="2800" dirty="0" smtClean="0"/>
              <a:t>Наполеон Бонапарт.</a:t>
            </a:r>
          </a:p>
          <a:p>
            <a:pPr marL="578358" indent="-514350">
              <a:buAutoNum type="arabicPeriod"/>
            </a:pPr>
            <a:r>
              <a:rPr lang="uk-UA" sz="2800" dirty="0" smtClean="0"/>
              <a:t>Молодість Наполеона.</a:t>
            </a:r>
          </a:p>
          <a:p>
            <a:pPr marL="578358" indent="-514350">
              <a:buFont typeface="Wingdings 2"/>
              <a:buAutoNum type="arabicPeriod"/>
            </a:pPr>
            <a:r>
              <a:rPr lang="ru-RU" sz="2800" dirty="0" err="1" smtClean="0"/>
              <a:t>Родичі</a:t>
            </a:r>
            <a:r>
              <a:rPr lang="ru-RU" sz="2800" dirty="0" smtClean="0"/>
              <a:t>, </a:t>
            </a:r>
            <a:r>
              <a:rPr lang="ru-RU" sz="2800" dirty="0" err="1" smtClean="0"/>
              <a:t>дружини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коханки</a:t>
            </a:r>
            <a:r>
              <a:rPr lang="ru-RU" sz="2800" dirty="0" smtClean="0"/>
              <a:t>, </a:t>
            </a:r>
            <a:r>
              <a:rPr lang="ru-RU" sz="2800" dirty="0" err="1" smtClean="0"/>
              <a:t>діти</a:t>
            </a:r>
            <a:r>
              <a:rPr lang="ru-RU" sz="2800" dirty="0" smtClean="0"/>
              <a:t>.</a:t>
            </a:r>
          </a:p>
          <a:p>
            <a:pPr marL="578358" indent="-514350">
              <a:buAutoNum type="arabicPeriod"/>
            </a:pPr>
            <a:r>
              <a:rPr lang="uk-UA" sz="2800" dirty="0" smtClean="0"/>
              <a:t>Італійська </a:t>
            </a:r>
            <a:r>
              <a:rPr lang="uk-UA" sz="2800" dirty="0" smtClean="0"/>
              <a:t>компанія.</a:t>
            </a:r>
          </a:p>
          <a:p>
            <a:pPr marL="578358" indent="-514350">
              <a:buFont typeface="Wingdings 2"/>
              <a:buAutoNum type="arabicPeriod"/>
            </a:pPr>
            <a:r>
              <a:rPr lang="ru-RU" sz="2800" dirty="0" err="1" smtClean="0"/>
              <a:t>Захоплення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проголошення</a:t>
            </a:r>
            <a:r>
              <a:rPr lang="ru-RU" sz="2800" dirty="0" smtClean="0"/>
              <a:t> Консулату.</a:t>
            </a:r>
          </a:p>
          <a:p>
            <a:pPr marL="578358" indent="-514350">
              <a:buFont typeface="Wingdings 2"/>
              <a:buAutoNum type="arabicPeriod"/>
            </a:pPr>
            <a:r>
              <a:rPr lang="ru-RU" sz="2800" dirty="0" err="1" smtClean="0"/>
              <a:t>Проголошення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імперії</a:t>
            </a:r>
            <a:r>
              <a:rPr lang="ru-RU" sz="2800" dirty="0" smtClean="0"/>
              <a:t>. </a:t>
            </a:r>
          </a:p>
          <a:p>
            <a:pPr marL="578358" indent="-514350">
              <a:buFont typeface="Wingdings 2"/>
              <a:buAutoNum type="arabicPeriod"/>
            </a:pPr>
            <a:r>
              <a:rPr lang="ru-RU" sz="2800" dirty="0" err="1" smtClean="0"/>
              <a:t>Війни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коаліціями</a:t>
            </a:r>
            <a:r>
              <a:rPr lang="ru-RU" sz="2800" dirty="0" smtClean="0"/>
              <a:t>.</a:t>
            </a:r>
          </a:p>
          <a:p>
            <a:pPr marL="578358" indent="-514350">
              <a:buFont typeface="Wingdings 2"/>
              <a:buAutoNum type="arabicPeriod"/>
            </a:pPr>
            <a:r>
              <a:rPr lang="ru-RU" sz="2800" dirty="0" err="1" smtClean="0"/>
              <a:t>Кінець</a:t>
            </a:r>
            <a:r>
              <a:rPr lang="ru-RU" sz="2800" dirty="0" smtClean="0"/>
              <a:t> </a:t>
            </a:r>
            <a:r>
              <a:rPr lang="ru-RU" sz="2800" dirty="0" err="1" smtClean="0"/>
              <a:t>імперії</a:t>
            </a:r>
            <a:r>
              <a:rPr lang="ru-RU" sz="2800" dirty="0" smtClean="0"/>
              <a:t>.</a:t>
            </a:r>
          </a:p>
          <a:p>
            <a:pPr marL="578358" indent="-514350">
              <a:buFont typeface="Wingdings 2"/>
              <a:buAutoNum type="arabicPeriod"/>
            </a:pPr>
            <a:r>
              <a:rPr lang="ru-RU" sz="2800" dirty="0" smtClean="0"/>
              <a:t>Сто </a:t>
            </a:r>
            <a:r>
              <a:rPr lang="ru-RU" sz="2800" dirty="0" err="1" smtClean="0"/>
              <a:t>днів</a:t>
            </a:r>
            <a:r>
              <a:rPr lang="ru-RU" sz="2800" dirty="0" smtClean="0"/>
              <a:t>.</a:t>
            </a:r>
          </a:p>
          <a:p>
            <a:pPr marL="578358" indent="-514350">
              <a:buFont typeface="Wingdings 2"/>
              <a:buAutoNum type="arabicPeriod"/>
            </a:pPr>
            <a:endParaRPr lang="ru-RU" sz="2400" dirty="0" smtClean="0"/>
          </a:p>
          <a:p>
            <a:pPr marL="578358" indent="-514350">
              <a:buFont typeface="Wingdings 2"/>
              <a:buAutoNum type="arabicPeriod"/>
            </a:pPr>
            <a:endParaRPr lang="ru-RU" sz="2400" dirty="0" smtClean="0"/>
          </a:p>
          <a:p>
            <a:pPr marL="578358" indent="-514350">
              <a:buFont typeface="Wingdings 2"/>
              <a:buAutoNum type="arabicPeriod"/>
            </a:pPr>
            <a:endParaRPr lang="ru-RU" sz="2400" dirty="0" smtClean="0"/>
          </a:p>
          <a:p>
            <a:pPr marL="578358" indent="-514350">
              <a:buAutoNum type="arabicPeriod"/>
            </a:pPr>
            <a:endParaRPr lang="uk-UA" dirty="0" smtClean="0"/>
          </a:p>
          <a:p>
            <a:pPr marL="578358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528638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Французький</a:t>
            </a:r>
            <a:r>
              <a:rPr lang="vi-VN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імператор у </a:t>
            </a:r>
            <a:r>
              <a:rPr lang="uk-U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</a:t>
            </a:r>
            <a:r>
              <a:rPr lang="vi-VN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1804 —</a:t>
            </a:r>
            <a:r>
              <a:rPr lang="uk-U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vi-VN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1814 і 1815.</a:t>
            </a:r>
          </a:p>
          <a:p>
            <a:pPr>
              <a:buNone/>
            </a:pPr>
            <a:endParaRPr lang="uk-UA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80000" indent="0">
              <a:buNone/>
            </a:pPr>
            <a:r>
              <a:rPr lang="vi-VN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Генерал революційної армії з 1796, у 1799 повалив владу Директорії і став консулом, а згодом —імператором. З 1803 завоював майже всю</a:t>
            </a:r>
            <a:r>
              <a:rPr lang="uk-U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vi-VN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Європу. Зазнавши поразки у битві під Лейпцигом (1813), після вступу армії союзників до Парижа, був змушений зректися престолу й був засланий на острів Ельба. У березні 1815 знову захопив владу, але був розбитий англійськими військами біля Ватерлоо і засланий на Острів Святої Єлени. Встановлені ним закони понині діють у Франції.</a:t>
            </a:r>
          </a:p>
          <a:p>
            <a:pPr>
              <a:buNone/>
            </a:pPr>
            <a:endParaRPr lang="ru-RU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0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Наполеон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Бонапарт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3108" y="642918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(</a:t>
            </a:r>
            <a:r>
              <a:rPr lang="en-US" dirty="0" smtClean="0"/>
              <a:t>15 </a:t>
            </a:r>
            <a:r>
              <a:rPr lang="vi-VN" dirty="0" smtClean="0"/>
              <a:t>серпня 1769 — 5 травня 1821)</a:t>
            </a:r>
            <a:endParaRPr lang="ru-RU" dirty="0"/>
          </a:p>
        </p:txBody>
      </p:sp>
      <p:pic>
        <p:nvPicPr>
          <p:cNvPr id="2050" name="Picture 2" descr="C:\Users\TanuFkaa\Desktop\362px-Napoleon_in_His_Stu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142984"/>
            <a:ext cx="3357586" cy="5565060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658096" cy="1214446"/>
          </a:xfrm>
        </p:spPr>
        <p:txBody>
          <a:bodyPr anchor="t">
            <a:noAutofit/>
          </a:bodyPr>
          <a:lstStyle/>
          <a:p>
            <a:r>
              <a:rPr lang="uk-UA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Молодість Наполеона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ru-RU" sz="4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1988840"/>
            <a:ext cx="5580112" cy="4869160"/>
          </a:xfrm>
        </p:spPr>
        <p:txBody>
          <a:bodyPr>
            <a:normAutofit lnSpcReduction="10000"/>
          </a:bodyPr>
          <a:lstStyle/>
          <a:p>
            <a:pPr marL="180000" indent="0">
              <a:buNone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 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Людовік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XVI 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надав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дітям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із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збіднілих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дворянських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сімей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право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безкоштовно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здобувати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освіту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цим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скористався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Наполеон. У 1779р. 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після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декількох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місяців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вдосконалення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у 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французькій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мові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коледжі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Отена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Наполеон вступив до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військової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академії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 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Брієні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У 1784 Наполеона перевели в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паризьку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Військову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школу. Бонапарт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виявив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себе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посереднім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учнем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закінчив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школу сорок другим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58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учнів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180000" indent="0">
              <a:buNone/>
            </a:pP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00109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0">
              <a:buNone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Наполеон Бонапарт походив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небагатої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корсиканської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дворянської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родини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Шарля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Летиції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Буонапарте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всього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сім'ї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було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синів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3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доньки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</p:txBody>
      </p:sp>
      <p:pic>
        <p:nvPicPr>
          <p:cNvPr id="1026" name="Picture 2" descr="D:\Сашино\История\img-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70279"/>
            <a:ext cx="2902633" cy="4499081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Autofit/>
          </a:bodyPr>
          <a:lstStyle/>
          <a:p>
            <a:pPr marL="0" algn="ctr"/>
            <a:r>
              <a:rPr lang="ru-RU" sz="3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Родичі</a:t>
            </a:r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, </a:t>
            </a:r>
            <a:r>
              <a:rPr lang="ru-RU" sz="3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дружини</a:t>
            </a:r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, </a:t>
            </a:r>
            <a:r>
              <a:rPr lang="ru-RU" sz="3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коханки</a:t>
            </a:r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, </a:t>
            </a:r>
            <a:r>
              <a:rPr lang="ru-RU" sz="3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діти</a:t>
            </a:r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.</a:t>
            </a:r>
            <a:endParaRPr lang="ru-RU" sz="5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18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Батьки:</a:t>
            </a:r>
            <a:endParaRPr lang="ru-RU" sz="1600" dirty="0" smtClean="0"/>
          </a:p>
          <a:p>
            <a:pPr marL="360000" indent="0">
              <a:buFont typeface="Wingdings" pitchFamily="2" charset="2"/>
              <a:buChar char="v"/>
            </a:pPr>
            <a:r>
              <a:rPr lang="ru-RU" sz="1600" dirty="0" smtClean="0"/>
              <a:t> Карло </a:t>
            </a:r>
            <a:r>
              <a:rPr lang="ru-RU" sz="1600" dirty="0" smtClean="0"/>
              <a:t>(Шарль) Бонапарте (</a:t>
            </a:r>
            <a:r>
              <a:rPr lang="ru-RU" sz="1600" dirty="0" smtClean="0"/>
              <a:t>1746—1785рр.)</a:t>
            </a:r>
          </a:p>
          <a:p>
            <a:pPr marL="360000" indent="0">
              <a:buFont typeface="Wingdings" pitchFamily="2" charset="2"/>
              <a:buChar char="v"/>
            </a:pPr>
            <a:r>
              <a:rPr lang="ru-RU" sz="1600" dirty="0" smtClean="0"/>
              <a:t> </a:t>
            </a:r>
            <a:r>
              <a:rPr lang="ru-RU" sz="1600" dirty="0" err="1" smtClean="0"/>
              <a:t>Летиція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Рамоліно</a:t>
            </a:r>
            <a:r>
              <a:rPr lang="ru-RU" sz="1600" dirty="0" smtClean="0"/>
              <a:t> (1749/1750-1836рр</a:t>
            </a:r>
            <a:r>
              <a:rPr lang="ru-RU" sz="1600" dirty="0" smtClean="0"/>
              <a:t>.)</a:t>
            </a:r>
            <a:endParaRPr lang="ru-RU" sz="1600" dirty="0" smtClean="0"/>
          </a:p>
          <a:p>
            <a:pPr>
              <a:buNone/>
            </a:pPr>
            <a:r>
              <a:rPr lang="ru-RU" sz="1600" b="1" dirty="0" err="1" smtClean="0"/>
              <a:t>Шлюби</a:t>
            </a:r>
            <a:r>
              <a:rPr lang="ru-RU" sz="1600" b="1" dirty="0" smtClean="0"/>
              <a:t>:</a:t>
            </a:r>
            <a:endParaRPr lang="ru-RU" sz="1600" b="1" dirty="0" smtClean="0"/>
          </a:p>
          <a:p>
            <a:pPr>
              <a:buFont typeface="Wingdings" pitchFamily="2" charset="2"/>
              <a:buChar char="v"/>
            </a:pPr>
            <a:r>
              <a:rPr lang="ru-RU" sz="1600" dirty="0" smtClean="0"/>
              <a:t>(</a:t>
            </a:r>
            <a:r>
              <a:rPr lang="ru-RU" sz="1600" dirty="0" err="1" smtClean="0"/>
              <a:t>з</a:t>
            </a:r>
            <a:r>
              <a:rPr lang="ru-RU" sz="1600" dirty="0" smtClean="0"/>
              <a:t> 9 </a:t>
            </a:r>
            <a:r>
              <a:rPr lang="ru-RU" sz="1600" dirty="0" err="1" smtClean="0"/>
              <a:t>березня</a:t>
            </a:r>
            <a:r>
              <a:rPr lang="ru-RU" sz="1600" dirty="0" smtClean="0"/>
              <a:t> 1796 р., </a:t>
            </a:r>
            <a:r>
              <a:rPr lang="ru-RU" sz="1600" dirty="0" smtClean="0"/>
              <a:t>по</a:t>
            </a:r>
            <a:r>
              <a:rPr lang="ru-RU" sz="1600" dirty="0" smtClean="0"/>
              <a:t> 16 </a:t>
            </a:r>
            <a:r>
              <a:rPr lang="ru-RU" sz="1600" dirty="0" err="1" smtClean="0"/>
              <a:t>грудня</a:t>
            </a:r>
            <a:r>
              <a:rPr lang="ru-RU" sz="1600" dirty="0" smtClean="0"/>
              <a:t> 1809 р.) </a:t>
            </a:r>
            <a:r>
              <a:rPr lang="ru-RU" sz="1600" dirty="0" err="1" smtClean="0"/>
              <a:t>Жозефіна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Богарне</a:t>
            </a:r>
            <a:r>
              <a:rPr lang="ru-RU" sz="1600" dirty="0" smtClean="0"/>
              <a:t> (</a:t>
            </a:r>
            <a:r>
              <a:rPr lang="ru-RU" sz="1600" dirty="0" smtClean="0"/>
              <a:t>1763—1814рр.) </a:t>
            </a:r>
            <a:r>
              <a:rPr lang="ru-RU" sz="1600" dirty="0" smtClean="0"/>
              <a:t>вдова генерала.</a:t>
            </a:r>
            <a:endParaRPr lang="ru-RU" sz="1600" dirty="0" smtClean="0"/>
          </a:p>
          <a:p>
            <a:pPr>
              <a:buFont typeface="Wingdings" pitchFamily="2" charset="2"/>
              <a:buChar char="v"/>
            </a:pPr>
            <a:r>
              <a:rPr lang="ru-RU" sz="1600" dirty="0" smtClean="0"/>
              <a:t>(</a:t>
            </a:r>
            <a:r>
              <a:rPr lang="ru-RU" sz="1600" dirty="0" err="1" smtClean="0"/>
              <a:t>з</a:t>
            </a:r>
            <a:r>
              <a:rPr lang="ru-RU" sz="1600" dirty="0" smtClean="0"/>
              <a:t> 1 </a:t>
            </a:r>
            <a:r>
              <a:rPr lang="ru-RU" sz="1600" dirty="0" err="1" smtClean="0"/>
              <a:t>квітня</a:t>
            </a:r>
            <a:r>
              <a:rPr lang="ru-RU" sz="1600" dirty="0" smtClean="0"/>
              <a:t> 1810 р.) </a:t>
            </a:r>
            <a:r>
              <a:rPr lang="ru-RU" sz="1600" dirty="0" err="1" smtClean="0"/>
              <a:t>Марія-Луїза</a:t>
            </a:r>
            <a:r>
              <a:rPr lang="ru-RU" sz="1600" dirty="0" smtClean="0"/>
              <a:t> </a:t>
            </a:r>
            <a:r>
              <a:rPr lang="ru-RU" sz="1600" dirty="0" err="1" smtClean="0"/>
              <a:t>Австрійська</a:t>
            </a:r>
            <a:r>
              <a:rPr lang="ru-RU" sz="1600" dirty="0" smtClean="0"/>
              <a:t> (</a:t>
            </a:r>
            <a:r>
              <a:rPr lang="ru-RU" sz="1600" dirty="0" smtClean="0"/>
              <a:t>1791—1847рр.),</a:t>
            </a:r>
            <a:r>
              <a:rPr lang="ru-RU" sz="1600" dirty="0" smtClean="0"/>
              <a:t> </a:t>
            </a:r>
            <a:r>
              <a:rPr lang="ru-RU" sz="1600" dirty="0" err="1" smtClean="0"/>
              <a:t>ерцгерцогиня</a:t>
            </a:r>
            <a:r>
              <a:rPr lang="ru-RU" sz="1600" dirty="0" smtClean="0"/>
              <a:t> </a:t>
            </a:r>
            <a:r>
              <a:rPr lang="ru-RU" sz="1600" dirty="0" err="1" smtClean="0"/>
              <a:t>Австрійська</a:t>
            </a:r>
            <a:r>
              <a:rPr lang="ru-RU" sz="1600" dirty="0" smtClean="0"/>
              <a:t>, </a:t>
            </a:r>
            <a:r>
              <a:rPr lang="ru-RU" sz="1600" dirty="0" err="1" smtClean="0"/>
              <a:t>імператриця</a:t>
            </a:r>
            <a:r>
              <a:rPr lang="ru-RU" sz="1600" dirty="0" smtClean="0"/>
              <a:t>.</a:t>
            </a:r>
            <a:endParaRPr lang="ru-RU" sz="1600" dirty="0" smtClean="0"/>
          </a:p>
        </p:txBody>
      </p:sp>
      <p:pic>
        <p:nvPicPr>
          <p:cNvPr id="2050" name="Picture 2" descr="D:\Сашино\История\298002_original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611560" y="3284984"/>
            <a:ext cx="3851490" cy="3384376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4788024" y="3212976"/>
            <a:ext cx="43559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600" b="1" dirty="0" err="1" smtClean="0"/>
              <a:t>Діти</a:t>
            </a:r>
            <a:r>
              <a:rPr lang="ru-RU" sz="1600" b="1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/>
              <a:t>Наполеон </a:t>
            </a:r>
            <a:r>
              <a:rPr lang="en-US" sz="1600" dirty="0" smtClean="0"/>
              <a:t>II </a:t>
            </a:r>
            <a:r>
              <a:rPr lang="ru-RU" sz="1600" dirty="0" smtClean="0"/>
              <a:t>Бонапарт (1811—1832рр.)</a:t>
            </a:r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r>
              <a:rPr lang="ru-RU" sz="1600" b="1" dirty="0" err="1" smtClean="0"/>
              <a:t>Позашлюбні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зв'язки</a:t>
            </a:r>
            <a:r>
              <a:rPr lang="ru-RU" sz="1600" b="1" dirty="0" smtClean="0"/>
              <a:t> та </a:t>
            </a:r>
            <a:r>
              <a:rPr lang="ru-RU" sz="1600" b="1" dirty="0" err="1" smtClean="0"/>
              <a:t>діти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</a:t>
            </a:r>
            <a:r>
              <a:rPr lang="ru-RU" sz="1600" b="1" dirty="0" smtClean="0"/>
              <a:t> них: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err="1" smtClean="0"/>
              <a:t>Елеонора</a:t>
            </a:r>
            <a:r>
              <a:rPr lang="ru-RU" sz="1600" dirty="0" smtClean="0"/>
              <a:t> </a:t>
            </a:r>
            <a:r>
              <a:rPr lang="ru-RU" sz="1600" dirty="0" err="1" smtClean="0"/>
              <a:t>Деніелла</a:t>
            </a:r>
            <a:r>
              <a:rPr lang="ru-RU" sz="1600" dirty="0" smtClean="0"/>
              <a:t> де </a:t>
            </a:r>
            <a:r>
              <a:rPr lang="ru-RU" sz="1600" dirty="0" err="1" smtClean="0"/>
              <a:t>Ла</a:t>
            </a:r>
            <a:r>
              <a:rPr lang="ru-RU" sz="1600" dirty="0" smtClean="0"/>
              <a:t> </a:t>
            </a:r>
            <a:r>
              <a:rPr lang="ru-RU" sz="1600" dirty="0" err="1" smtClean="0"/>
              <a:t>Плен'є</a:t>
            </a:r>
            <a:r>
              <a:rPr lang="ru-RU" sz="1600" dirty="0" smtClean="0"/>
              <a:t> (+1868р.)</a:t>
            </a:r>
          </a:p>
          <a:p>
            <a:pPr lvl="1">
              <a:buFont typeface="Wingdings" pitchFamily="2" charset="2"/>
              <a:buChar char="Ø"/>
            </a:pPr>
            <a:r>
              <a:rPr lang="ru-RU" sz="1600" dirty="0" smtClean="0"/>
              <a:t>Шарль Леон (1806—1881рр.)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err="1" smtClean="0"/>
              <a:t>Марія</a:t>
            </a:r>
            <a:r>
              <a:rPr lang="ru-RU" sz="1600" dirty="0" smtClean="0"/>
              <a:t> </a:t>
            </a:r>
            <a:r>
              <a:rPr lang="ru-RU" sz="1600" dirty="0" err="1" smtClean="0"/>
              <a:t>Лончинська</a:t>
            </a:r>
            <a:r>
              <a:rPr lang="ru-RU" sz="1600" dirty="0" smtClean="0"/>
              <a:t>, графиня </a:t>
            </a:r>
            <a:r>
              <a:rPr lang="ru-RU" sz="1600" dirty="0" err="1" smtClean="0"/>
              <a:t>Валевська</a:t>
            </a:r>
            <a:r>
              <a:rPr lang="ru-RU" sz="1600" dirty="0" smtClean="0"/>
              <a:t> (1786—1817рр.)</a:t>
            </a:r>
          </a:p>
          <a:p>
            <a:pPr lvl="1">
              <a:buFont typeface="Wingdings" pitchFamily="2" charset="2"/>
              <a:buChar char="Ø"/>
            </a:pPr>
            <a:r>
              <a:rPr lang="ru-RU" sz="1600" dirty="0" smtClean="0"/>
              <a:t>Александр </a:t>
            </a:r>
            <a:r>
              <a:rPr lang="ru-RU" sz="1600" dirty="0" err="1" smtClean="0"/>
              <a:t>Жозеф</a:t>
            </a:r>
            <a:r>
              <a:rPr lang="ru-RU" sz="1600" dirty="0" smtClean="0"/>
              <a:t> </a:t>
            </a:r>
            <a:r>
              <a:rPr lang="ru-RU" sz="1600" dirty="0" err="1" smtClean="0"/>
              <a:t>Флоріан</a:t>
            </a:r>
            <a:r>
              <a:rPr lang="ru-RU" sz="1600" dirty="0" smtClean="0"/>
              <a:t> </a:t>
            </a:r>
            <a:r>
              <a:rPr lang="ru-RU" sz="1600" dirty="0" err="1" smtClean="0"/>
              <a:t>Валевський</a:t>
            </a:r>
            <a:r>
              <a:rPr lang="ru-RU" sz="1600" dirty="0" smtClean="0"/>
              <a:t> (1810—1868рр.)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err="1" smtClean="0"/>
              <a:t>Альбіна</a:t>
            </a:r>
            <a:r>
              <a:rPr lang="ru-RU" sz="1600" dirty="0" smtClean="0"/>
              <a:t> де </a:t>
            </a:r>
            <a:r>
              <a:rPr lang="ru-RU" sz="1600" dirty="0" err="1" smtClean="0"/>
              <a:t>Васаль</a:t>
            </a:r>
            <a:r>
              <a:rPr lang="ru-RU" sz="1600" dirty="0" smtClean="0"/>
              <a:t> (1779—1848рр.)</a:t>
            </a:r>
          </a:p>
          <a:p>
            <a:pPr lvl="1">
              <a:buFont typeface="Wingdings" pitchFamily="2" charset="2"/>
              <a:buChar char="Ø"/>
            </a:pPr>
            <a:r>
              <a:rPr lang="ru-RU" sz="1600" dirty="0" smtClean="0"/>
              <a:t>  </a:t>
            </a:r>
            <a:r>
              <a:rPr lang="ru-RU" sz="1600" dirty="0" err="1" smtClean="0"/>
              <a:t>Жозефіна</a:t>
            </a:r>
            <a:r>
              <a:rPr lang="ru-RU" sz="1600" dirty="0" smtClean="0"/>
              <a:t> Наполеоне де </a:t>
            </a:r>
            <a:r>
              <a:rPr lang="ru-RU" sz="1600" dirty="0" err="1" smtClean="0"/>
              <a:t>Монтолон</a:t>
            </a:r>
            <a:r>
              <a:rPr lang="ru-RU" sz="1600" dirty="0" smtClean="0"/>
              <a:t> (1818—1819)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Італійська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ru-RU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кампанія</a:t>
            </a:r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3714776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Італійській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кампанії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Наполеон зажив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слави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полководця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У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численних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битвах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він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нещадно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знищував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суперників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Доказом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тому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є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численні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битви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Бригадний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генерал Наполеон Бонапарт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розбив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Австрійсько-Сардинські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війська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Особливо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відзначився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у битвах при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Лоді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Кастильйоні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Арколі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Ріволі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Під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час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битви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у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Ріволі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він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перевів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битву у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штикову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атаку,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штурмуючи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австрійські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укріплення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які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мали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більше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війська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артилерії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Під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час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штикової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атаки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австрійські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війська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зазнали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розгрому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Біля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Арколі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Наполеон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розбив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австрійських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дивізій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яких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одна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склала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зброю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без бою.</a:t>
            </a:r>
          </a:p>
          <a:p>
            <a:endParaRPr lang="ru-RU" dirty="0"/>
          </a:p>
        </p:txBody>
      </p:sp>
      <p:pic>
        <p:nvPicPr>
          <p:cNvPr id="4098" name="Picture 2" descr="C:\Users\TanuFkaa\Desktop\120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643314"/>
            <a:ext cx="6072230" cy="3071810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78358" indent="-514350"/>
            <a:r>
              <a:rPr lang="ru-RU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Захоплення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ru-RU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влади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ru-RU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і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ru-RU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проголошення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 Консулату.</a:t>
            </a:r>
            <a:endParaRPr lang="ru-RU" sz="4400" b="1" dirty="0" err="1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3707904" cy="5013176"/>
          </a:xfrm>
        </p:spPr>
        <p:txBody>
          <a:bodyPr>
            <a:noAutofit/>
          </a:bodyPr>
          <a:lstStyle/>
          <a:p>
            <a:pPr marL="180000" indent="0">
              <a:buNone/>
            </a:pP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Після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повернення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Єгипту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до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Франції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серпень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1799), Наполеон при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підтримці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промислової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буржуазії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здійснив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10-11 листопада 1799 (18 брюмера VIII року)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державний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переворот,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який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встановив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режим консульства.</a:t>
            </a:r>
            <a:endParaRPr lang="ru-RU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 descr="D:\Сашино\История\napoleon-01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3779912" y="2276872"/>
            <a:ext cx="4992298" cy="3600400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211144" cy="1001266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Проголошення імперії</a:t>
            </a: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148064" cy="5733256"/>
          </a:xfrm>
        </p:spPr>
        <p:txBody>
          <a:bodyPr>
            <a:noAutofit/>
          </a:bodyPr>
          <a:lstStyle/>
          <a:p>
            <a:pPr marL="180000" indent="0">
              <a:buNone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 18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травня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1804р. Наполеон —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імператор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Франції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У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внутрішній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політиці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проводив заходи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спрямовані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зміцнення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французької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держави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Ліквідувавши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самоуправління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запровадив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систему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префектів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мерів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та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їх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підлеглих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які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призначалися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зверху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В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економічній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політиці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сприяв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розвиткові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промисловості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та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торгівлі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За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особистою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участю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Наполеона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були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розроблені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цивільний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(1804р.),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торговельний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(1807р.)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кримінальний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(1810р.) </a:t>
            </a:r>
            <a:r>
              <a:rPr lang="ru-RU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кодекси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 descr="D:\Сашино\История\91575315_ya1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5220072" y="980728"/>
            <a:ext cx="3510698" cy="5688632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зовнішній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політиці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Наполеон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прагнув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забезпечити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військово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політичну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економічну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гегемонію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Франції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в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Європі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здобути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перемогу в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боротьбі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Великобританією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за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світове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торговельне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колоніальне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панування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В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ході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війн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антифранцузькими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коаліціями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держав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французька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армія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під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командуванням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Наполеона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здобула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перемоги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внаслідок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яких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територія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наполеонівської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імперії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охоплювала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фактично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всю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Західну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Центральну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Європу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Таким чином до складу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Франції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ввійшли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території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Бельгії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 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Голландії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північної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Німеччини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частини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Італії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На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іншій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частині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Італії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у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центрі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Європи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в 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Іспанії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(1809р.)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були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створені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залежні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від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Наполеона 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королівства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 де правили члени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його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родини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 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Пруссія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 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Австрія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були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змушені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укласти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Францією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союз.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зробила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також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 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Росія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(</a:t>
            </a:r>
            <a:r>
              <a:rPr lang="ru-R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Тільзитський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мир, 1807р.).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Війни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коаліціями</a:t>
            </a:r>
            <a:endParaRPr lang="ru-RU" sz="4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3075" name="Picture 3" descr="D:\Сашино\История\800px-Meissonier_-_1814,_Campagne_de_France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 t="23899" b="9919"/>
          <a:stretch>
            <a:fillRect/>
          </a:stretch>
        </p:blipFill>
        <p:spPr bwMode="auto">
          <a:xfrm>
            <a:off x="971600" y="3645024"/>
            <a:ext cx="7013286" cy="2952328"/>
          </a:xfrm>
          <a:prstGeom prst="roundRect">
            <a:avLst/>
          </a:prstGeom>
          <a:ln w="190500" cap="rnd"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424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Наполеон Бонапарт</vt:lpstr>
      <vt:lpstr>Зміст: </vt:lpstr>
      <vt:lpstr>Слайд 3</vt:lpstr>
      <vt:lpstr>Молодість Наполеона </vt:lpstr>
      <vt:lpstr>Родичі, дружини, коханки, діти.</vt:lpstr>
      <vt:lpstr>Італійська кампанія.</vt:lpstr>
      <vt:lpstr>Захоплення влади і проголошення Консулату.</vt:lpstr>
      <vt:lpstr>Проголошення імперії</vt:lpstr>
      <vt:lpstr>Слайд 9</vt:lpstr>
      <vt:lpstr>Кінець імперії</vt:lpstr>
      <vt:lpstr>Сто днів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TanuFkaa</dc:creator>
  <cp:lastModifiedBy>TanuFkaa</cp:lastModifiedBy>
  <cp:revision>24</cp:revision>
  <dcterms:created xsi:type="dcterms:W3CDTF">2012-09-20T16:23:47Z</dcterms:created>
  <dcterms:modified xsi:type="dcterms:W3CDTF">2012-09-22T17:45:51Z</dcterms:modified>
</cp:coreProperties>
</file>